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330" r:id="rId5"/>
    <p:sldId id="277" r:id="rId6"/>
    <p:sldId id="265" r:id="rId7"/>
    <p:sldId id="266" r:id="rId8"/>
    <p:sldId id="267" r:id="rId9"/>
    <p:sldId id="268" r:id="rId10"/>
    <p:sldId id="329" r:id="rId11"/>
    <p:sldId id="271" r:id="rId12"/>
    <p:sldId id="273" r:id="rId13"/>
    <p:sldId id="272" r:id="rId14"/>
    <p:sldId id="276" r:id="rId15"/>
    <p:sldId id="279" r:id="rId16"/>
    <p:sldId id="275" r:id="rId17"/>
    <p:sldId id="274" r:id="rId18"/>
    <p:sldId id="289" r:id="rId19"/>
    <p:sldId id="288" r:id="rId20"/>
    <p:sldId id="310" r:id="rId21"/>
    <p:sldId id="331" r:id="rId22"/>
    <p:sldId id="311" r:id="rId23"/>
    <p:sldId id="312" r:id="rId24"/>
    <p:sldId id="314" r:id="rId25"/>
    <p:sldId id="319" r:id="rId26"/>
    <p:sldId id="316" r:id="rId27"/>
    <p:sldId id="318" r:id="rId28"/>
    <p:sldId id="332" r:id="rId29"/>
    <p:sldId id="320" r:id="rId30"/>
    <p:sldId id="322" r:id="rId31"/>
    <p:sldId id="333" r:id="rId32"/>
    <p:sldId id="323" r:id="rId33"/>
    <p:sldId id="321" r:id="rId34"/>
    <p:sldId id="325" r:id="rId35"/>
    <p:sldId id="326" r:id="rId36"/>
    <p:sldId id="327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ângulo 124"/>
          <p:cNvSpPr/>
          <p:nvPr/>
        </p:nvSpPr>
        <p:spPr>
          <a:xfrm>
            <a:off x="6010584" y="2252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43" name="Retângulo 142"/>
          <p:cNvSpPr/>
          <p:nvPr/>
        </p:nvSpPr>
        <p:spPr>
          <a:xfrm>
            <a:off x="6035616" y="2159198"/>
            <a:ext cx="2902821" cy="172522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/>
          <p:cNvSpPr/>
          <p:nvPr/>
        </p:nvSpPr>
        <p:spPr>
          <a:xfrm>
            <a:off x="5415392" y="22520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205" name="CaixaDeTexto 204"/>
          <p:cNvSpPr txBox="1"/>
          <p:nvPr/>
        </p:nvSpPr>
        <p:spPr>
          <a:xfrm>
            <a:off x="6704186" y="55669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B1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5415525" y="398766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010943" y="398766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6599279" y="398767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7180527" y="398766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7768862" y="398766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8353661" y="39841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8949079" y="398412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537415" y="398413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cxnSp>
        <p:nvCxnSpPr>
          <p:cNvPr id="93" name="Conector reto 92"/>
          <p:cNvCxnSpPr/>
          <p:nvPr/>
        </p:nvCxnSpPr>
        <p:spPr>
          <a:xfrm>
            <a:off x="557855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580183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6177521" y="400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6400804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675522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697850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7361279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7584562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793189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815517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8530861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8754144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9112107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9335390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9700442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9923725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/>
          <p:cNvSpPr/>
          <p:nvPr/>
        </p:nvSpPr>
        <p:spPr>
          <a:xfrm>
            <a:off x="8939008" y="224371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16" name="Conector reto 115"/>
          <p:cNvCxnSpPr/>
          <p:nvPr/>
        </p:nvCxnSpPr>
        <p:spPr>
          <a:xfrm>
            <a:off x="9130387" y="22685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9353670" y="227206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ângulo 117"/>
          <p:cNvSpPr/>
          <p:nvPr/>
        </p:nvSpPr>
        <p:spPr>
          <a:xfrm>
            <a:off x="9537415" y="224137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19" name="Conector reto 118"/>
          <p:cNvCxnSpPr/>
          <p:nvPr/>
        </p:nvCxnSpPr>
        <p:spPr>
          <a:xfrm>
            <a:off x="9693353" y="22626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9916636" y="226617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tângulo 120"/>
          <p:cNvSpPr/>
          <p:nvPr/>
        </p:nvSpPr>
        <p:spPr>
          <a:xfrm>
            <a:off x="8352584" y="224846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22" name="Retângulo 121"/>
          <p:cNvSpPr/>
          <p:nvPr/>
        </p:nvSpPr>
        <p:spPr>
          <a:xfrm>
            <a:off x="7768774" y="225199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23" name="Retângulo 122"/>
          <p:cNvSpPr/>
          <p:nvPr/>
        </p:nvSpPr>
        <p:spPr>
          <a:xfrm>
            <a:off x="7199821" y="225199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6603539" y="225199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27" name="Retângulo 126"/>
          <p:cNvSpPr/>
          <p:nvPr/>
        </p:nvSpPr>
        <p:spPr>
          <a:xfrm>
            <a:off x="5389169" y="51634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8" name="Retângulo 127"/>
          <p:cNvSpPr/>
          <p:nvPr/>
        </p:nvSpPr>
        <p:spPr>
          <a:xfrm>
            <a:off x="5985671" y="5163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9" name="Conector reto 128"/>
          <p:cNvCxnSpPr/>
          <p:nvPr/>
        </p:nvCxnSpPr>
        <p:spPr>
          <a:xfrm>
            <a:off x="6162876" y="5793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6386159" y="5828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5548655" y="5899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5771938" y="5935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5589050" y="23256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5812333" y="23291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80705" y="2307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403988" y="2311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791381" y="231852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7014664" y="232207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>
            <a:off x="7405385" y="231852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>
            <a:off x="7628668" y="2322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>
            <a:off x="7953072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>
            <a:off x="8211796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8515612" y="231499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>
            <a:off x="8738895" y="23185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tângulo 214"/>
          <p:cNvSpPr/>
          <p:nvPr/>
        </p:nvSpPr>
        <p:spPr>
          <a:xfrm>
            <a:off x="6570925" y="5163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16" name="Retângulo 215"/>
          <p:cNvSpPr/>
          <p:nvPr/>
        </p:nvSpPr>
        <p:spPr>
          <a:xfrm>
            <a:off x="7159260" y="5163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217" name="Conector reto 216"/>
          <p:cNvCxnSpPr/>
          <p:nvPr/>
        </p:nvCxnSpPr>
        <p:spPr>
          <a:xfrm>
            <a:off x="7343552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7566835" y="58996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6723321" y="5828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6946604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/>
          <p:cNvSpPr/>
          <p:nvPr/>
        </p:nvSpPr>
        <p:spPr>
          <a:xfrm>
            <a:off x="7768774" y="519880"/>
            <a:ext cx="2328622" cy="15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Bordadura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Outro Experimento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316279" y="3884427"/>
            <a:ext cx="3036305" cy="20414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>
            <a:off x="8352584" y="5936316"/>
            <a:ext cx="18759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V="1">
            <a:off x="10228521" y="2161953"/>
            <a:ext cx="0" cy="377436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 flipV="1">
            <a:off x="8912565" y="2147581"/>
            <a:ext cx="1315955" cy="1437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V="1">
            <a:off x="8933085" y="2161952"/>
            <a:ext cx="15994" cy="17224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8352584" y="3884427"/>
            <a:ext cx="5964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ixaDeTexto 141"/>
          <p:cNvSpPr txBox="1"/>
          <p:nvPr/>
        </p:nvSpPr>
        <p:spPr>
          <a:xfrm>
            <a:off x="9140310" y="556402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cxnSp>
        <p:nvCxnSpPr>
          <p:cNvPr id="145" name="Conector reto 144"/>
          <p:cNvCxnSpPr/>
          <p:nvPr/>
        </p:nvCxnSpPr>
        <p:spPr>
          <a:xfrm flipV="1">
            <a:off x="5314743" y="163033"/>
            <a:ext cx="1536" cy="37213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5283323" y="163033"/>
            <a:ext cx="2485451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 flipV="1">
            <a:off x="7744514" y="152596"/>
            <a:ext cx="2472" cy="19949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/>
          <p:cNvSpPr txBox="1"/>
          <p:nvPr/>
        </p:nvSpPr>
        <p:spPr>
          <a:xfrm>
            <a:off x="6357205" y="1669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7322211" y="200512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2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84" y="1491970"/>
            <a:ext cx="7919372" cy="52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+ 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>
                  <a:solidFill>
                    <a:srgbClr val="FF0000"/>
                  </a:solidFill>
                </a:endParaRPr>
              </a:p>
              <a:p>
                <a:endParaRPr lang="pt-BR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  <a:blipFill>
                <a:blip r:embed="rId3"/>
                <a:stretch>
                  <a:fillRect l="-506" t="-692" r="-225" b="-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 modelo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);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)  devem ser aditivos; </a:t>
                </a:r>
                <a:endParaRPr lang="pt-BR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</a:p>
              <a:p>
                <a:pPr marL="457200" lvl="1" indent="0" algn="ctr">
                  <a:buNone/>
                </a:pPr>
                <a:endParaRPr lang="pt-BR" dirty="0" smtClean="0"/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228073"/>
                  </p:ext>
                </p:extLst>
              </p:nvPr>
            </p:nvGraphicFramePr>
            <p:xfrm>
              <a:off x="205561" y="1255428"/>
              <a:ext cx="11441173" cy="26103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 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228073"/>
                  </p:ext>
                </p:extLst>
              </p:nvPr>
            </p:nvGraphicFramePr>
            <p:xfrm>
              <a:off x="205561" y="1255428"/>
              <a:ext cx="11441173" cy="26103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41892" r="-717801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41892" r="-304425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41892" r="-63714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13889" r="-717801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38762" y="5212928"/>
            <a:ext cx="11809228" cy="1945991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Natureza do efeito de tratamento: Fixo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: m</a:t>
            </a:r>
            <a:r>
              <a:rPr lang="pt-BR" sz="1800" baseline="-25000" dirty="0" smtClean="0"/>
              <a:t>1</a:t>
            </a:r>
            <a:r>
              <a:rPr lang="pt-BR" sz="1800" dirty="0"/>
              <a:t> </a:t>
            </a:r>
            <a:r>
              <a:rPr lang="pt-BR" sz="1800" dirty="0" smtClean="0"/>
              <a:t>=</a:t>
            </a:r>
            <a:r>
              <a:rPr lang="pt-BR" sz="1800" baseline="-25000" dirty="0" smtClean="0"/>
              <a:t> </a:t>
            </a:r>
            <a:r>
              <a:rPr lang="pt-BR" sz="1800" dirty="0" smtClean="0"/>
              <a:t>m</a:t>
            </a:r>
            <a:r>
              <a:rPr lang="pt-BR" sz="1800" baseline="-25000" dirty="0" smtClean="0"/>
              <a:t>2</a:t>
            </a:r>
            <a:r>
              <a:rPr lang="pt-BR" sz="1800" dirty="0" smtClean="0"/>
              <a:t> = ... =</a:t>
            </a:r>
            <a:r>
              <a:rPr lang="pt-BR" sz="1800" baseline="-25000" dirty="0" smtClean="0"/>
              <a:t> </a:t>
            </a:r>
            <a:r>
              <a:rPr lang="pt-BR" sz="1800" dirty="0" err="1" smtClean="0"/>
              <a:t>m</a:t>
            </a:r>
            <a:r>
              <a:rPr lang="pt-BR" sz="1800" baseline="-25000" dirty="0" err="1" smtClean="0"/>
              <a:t>t</a:t>
            </a:r>
            <a:r>
              <a:rPr lang="pt-BR" sz="1800" baseline="-25000" dirty="0" smtClean="0"/>
              <a:t> </a:t>
            </a:r>
            <a:r>
              <a:rPr lang="pt-BR" sz="1800" dirty="0"/>
              <a:t>=</a:t>
            </a:r>
            <a:r>
              <a:rPr lang="pt-BR" sz="1800" baseline="-25000" dirty="0"/>
              <a:t> </a:t>
            </a:r>
            <a:r>
              <a:rPr lang="pt-BR" sz="1800" dirty="0" smtClean="0"/>
              <a:t>m;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a</a:t>
            </a:r>
            <a:r>
              <a:rPr lang="pt-BR" sz="1800" dirty="0" smtClean="0"/>
              <a:t>: não H</a:t>
            </a:r>
            <a:r>
              <a:rPr lang="pt-BR" sz="1800" baseline="-25000" dirty="0" smtClean="0"/>
              <a:t>0</a:t>
            </a:r>
            <a:r>
              <a:rPr lang="pt-BR" sz="1800" dirty="0"/>
              <a:t> </a:t>
            </a:r>
            <a:r>
              <a:rPr lang="pt-BR" sz="18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1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4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7" y="560147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2373755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800" dirty="0" smtClean="0"/>
              <a:t>GL(total) =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 + GL(res)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GL(total) –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(</a:t>
            </a:r>
            <a:r>
              <a:rPr lang="pt-BR" sz="2800" dirty="0" err="1" smtClean="0"/>
              <a:t>bt</a:t>
            </a:r>
            <a:r>
              <a:rPr lang="pt-BR" sz="2800" dirty="0" smtClean="0"/>
              <a:t> -1) – (b-1) – (t-1)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/>
              <a:t>bt</a:t>
            </a:r>
            <a:r>
              <a:rPr lang="pt-BR" sz="2800" dirty="0"/>
              <a:t> </a:t>
            </a:r>
            <a:r>
              <a:rPr lang="pt-BR" sz="2800" dirty="0" smtClean="0"/>
              <a:t>-1 – b + 1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 smtClean="0"/>
              <a:t>bt</a:t>
            </a:r>
            <a:r>
              <a:rPr lang="pt-BR" sz="2800" dirty="0" smtClean="0"/>
              <a:t> – b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=(</a:t>
            </a:r>
            <a:r>
              <a:rPr lang="pt-BR" sz="2800" dirty="0" smtClean="0"/>
              <a:t>b-1)*(t-1)  </a:t>
            </a:r>
          </a:p>
          <a:p>
            <a:pPr algn="ctr"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6065" y="1012420"/>
            <a:ext cx="1134848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Delineamento no qual os tratamentos são distribuídos em blocos/repetições de modo que dentro destes não ocorra variação </a:t>
            </a:r>
            <a:r>
              <a:rPr lang="pt-BR" sz="2000" dirty="0" smtClean="0"/>
              <a:t>ambiental e todos os tratamentos sejam amostrados uma única vez por bloco.</a:t>
            </a:r>
            <a:endParaRPr lang="pt-BR" sz="2000" dirty="0"/>
          </a:p>
          <a:p>
            <a:pPr marL="0" indent="0" algn="just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Controle Local</a:t>
            </a:r>
            <a:r>
              <a:rPr lang="pt-BR" sz="2000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sz="2000" dirty="0" smtClean="0"/>
              <a:t>Restrição na casualização – </a:t>
            </a:r>
            <a:r>
              <a:rPr lang="pt-BR" sz="2000" dirty="0" err="1" smtClean="0"/>
              <a:t>Aleatorização</a:t>
            </a:r>
            <a:r>
              <a:rPr lang="pt-BR" sz="2000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799129" y="-138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(DBC)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Tomada de decisão – Teste F</a:t>
            </a:r>
          </a:p>
          <a:p>
            <a:pPr algn="ctr"/>
            <a:r>
              <a:rPr lang="pt-BR" sz="3600" dirty="0" smtClean="0"/>
              <a:t>Análise de Variância - ANOVA</a:t>
            </a:r>
            <a:endParaRPr lang="pt-BR" sz="36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96701" y="1651591"/>
            <a:ext cx="11789735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/>
              <a:t>F não significativo (</a:t>
            </a:r>
            <a:r>
              <a:rPr lang="pt-BR" sz="1800" dirty="0" err="1" smtClean="0"/>
              <a:t>ns</a:t>
            </a:r>
            <a:r>
              <a:rPr lang="pt-BR" sz="1800" dirty="0" smtClean="0"/>
              <a:t>)</a:t>
            </a:r>
          </a:p>
          <a:p>
            <a:pPr lvl="2" algn="just"/>
            <a:r>
              <a:rPr lang="pt-BR" sz="1200" dirty="0" smtClean="0"/>
              <a:t>Se F calculado &lt; F tabelado (1% ou 5%)</a:t>
            </a:r>
          </a:p>
          <a:p>
            <a:pPr lvl="2" algn="just"/>
            <a:r>
              <a:rPr lang="pt-BR" sz="1200" dirty="0" smtClean="0"/>
              <a:t>Se p-valor &gt; 1% ou p-valor &gt; 5%</a:t>
            </a:r>
            <a:endParaRPr lang="pt-BR" sz="1600" dirty="0"/>
          </a:p>
          <a:p>
            <a:pPr algn="just"/>
            <a:r>
              <a:rPr lang="pt-BR" sz="1800" dirty="0" smtClean="0"/>
              <a:t>F </a:t>
            </a:r>
            <a:r>
              <a:rPr lang="pt-BR" sz="1800" dirty="0"/>
              <a:t>significativo (* (5%) ou ** (1%)) – Rejeita </a:t>
            </a:r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. </a:t>
            </a:r>
            <a:endParaRPr lang="pt-BR" sz="1800" dirty="0"/>
          </a:p>
          <a:p>
            <a:pPr marL="0" indent="0" algn="just">
              <a:buNone/>
            </a:pPr>
            <a:r>
              <a:rPr lang="pt-BR" sz="1600" dirty="0" smtClean="0"/>
              <a:t>Pelo </a:t>
            </a:r>
            <a:r>
              <a:rPr lang="pt-BR" sz="1600" dirty="0"/>
              <a:t>menos uma das médias dos tratamentos difere das demais</a:t>
            </a:r>
            <a:endParaRPr lang="pt-BR" sz="1600" baseline="-25000" dirty="0"/>
          </a:p>
          <a:p>
            <a:pPr lvl="2" algn="just"/>
            <a:r>
              <a:rPr lang="pt-BR" sz="1200" dirty="0" smtClean="0"/>
              <a:t>Se F calculado ≥ F tabelado </a:t>
            </a:r>
            <a:r>
              <a:rPr lang="pt-BR" sz="1200" dirty="0"/>
              <a:t>(1% ou 5</a:t>
            </a:r>
            <a:r>
              <a:rPr lang="pt-BR" sz="1200" dirty="0" smtClean="0"/>
              <a:t>%)</a:t>
            </a:r>
          </a:p>
          <a:p>
            <a:pPr lvl="2" algn="just"/>
            <a:r>
              <a:rPr lang="pt-BR" sz="1200" dirty="0"/>
              <a:t>Se p-valor ≤ 1% ou p-valor ≤ 5%</a:t>
            </a:r>
            <a:endParaRPr lang="pt-BR" sz="1600" dirty="0"/>
          </a:p>
          <a:p>
            <a:pPr lvl="2" algn="just"/>
            <a:endParaRPr lang="pt-BR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3,15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4,98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2,03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**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116667" r="-200568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116667" r="-101714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221951" r="-200568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221951" r="-101714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8864" t="-221951" r="-1136" b="-25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9" y="1651591"/>
            <a:ext cx="5478265" cy="21341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70388" y="4054286"/>
            <a:ext cx="8573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1400" dirty="0" smtClean="0"/>
              <a:t>Tabela 2. Análise de variância de produtividade de grãos em Kg ha</a:t>
            </a:r>
            <a:r>
              <a:rPr lang="pt-BR" baseline="30000" dirty="0"/>
              <a:t>-1</a:t>
            </a:r>
            <a:r>
              <a:rPr lang="pt-BR" sz="1400" dirty="0" smtClean="0"/>
              <a:t> referente a avaliação de 35 linhagens de feijão.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2∗305487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102∗241942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104∗2419425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=0,9832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588958" y="6579415"/>
            <a:ext cx="11005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Do vale, N.M.. Melhoramento de feijão carioca com ênfase em precocidade. Dissertação. 2015. http</a:t>
            </a:r>
            <a:r>
              <a:rPr lang="pt-BR" sz="1000" dirty="0"/>
              <a:t>://www.locus.ufv.br/bitstream/handle/123456789/6872/texto%20completo.pdf?sequence=1&amp;isAllowed=y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-99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/>
              <a:t>DIC </a:t>
            </a:r>
            <a:r>
              <a:rPr lang="pt-BR" sz="3600" i="1" dirty="0" err="1" smtClean="0"/>
              <a:t>vs</a:t>
            </a:r>
            <a:r>
              <a:rPr lang="pt-BR" sz="3600" dirty="0" smtClean="0"/>
              <a:t> DBC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∗(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17073" r="-631618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17073" r="-246371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53933" r="-631618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53933" r="-246371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85625" r="-631618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85625" r="-246371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6273" t="-85625" r="-328" b="-9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312632" r="-631618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312632" r="-246371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956098" r="-631618" b="-5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1687863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1687863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699" r="-631618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699" r="-246371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90566" r="-631618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90566" r="-246371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273" t="-90566" r="-328" b="-113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300000" r="-631618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300000" r="-246371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524675" r="-631618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-184298" y="159299"/>
            <a:ext cx="2310810" cy="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 smtClean="0"/>
              <a:t>Exemplo</a:t>
            </a:r>
          </a:p>
          <a:p>
            <a:pPr marL="0" indent="0" algn="ctr">
              <a:buNone/>
            </a:pPr>
            <a:r>
              <a:rPr lang="pt-BR" sz="1800" dirty="0" smtClean="0"/>
              <a:t>5 tratamentos</a:t>
            </a:r>
          </a:p>
          <a:p>
            <a:pPr marL="0" indent="0" algn="ctr">
              <a:buNone/>
            </a:pPr>
            <a:r>
              <a:rPr lang="pt-BR" sz="1800" dirty="0" smtClean="0"/>
              <a:t>3 repetições</a:t>
            </a:r>
            <a:endParaRPr lang="pt-BR" sz="1800" baseline="-25000" dirty="0"/>
          </a:p>
        </p:txBody>
      </p:sp>
      <p:sp>
        <p:nvSpPr>
          <p:cNvPr id="6" name="Retângulo 5"/>
          <p:cNvSpPr/>
          <p:nvPr/>
        </p:nvSpPr>
        <p:spPr>
          <a:xfrm>
            <a:off x="665080" y="2497131"/>
            <a:ext cx="904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DIC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90540" y="5129476"/>
            <a:ext cx="1053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DBC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737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sz="2400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/>
              </a:p>
              <a:p>
                <a:r>
                  <a:rPr lang="pt-BR" sz="2400" dirty="0"/>
                  <a:t>Eficiência relativa: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𝐸𝑅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𝑄𝑀𝑏𝑙𝑜𝑐𝑜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644229" y="4206626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929649" y="3640332"/>
            <a:ext cx="524540" cy="54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(b-1)(t-1)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blipFill>
                <a:blip r:embed="rId3"/>
                <a:stretch>
                  <a:fillRect l="-2680" t="-10526" r="-1675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</a:t>
            </a:r>
            <a:r>
              <a:rPr lang="pt-BR" sz="3200" b="1" dirty="0" smtClean="0"/>
              <a:t>arroz </a:t>
            </a:r>
            <a:r>
              <a:rPr lang="pt-BR" sz="3200" b="1" dirty="0"/>
              <a:t>quanto a </a:t>
            </a:r>
            <a:r>
              <a:rPr lang="pt-BR" sz="3200" b="1" dirty="0" smtClean="0"/>
              <a:t>produtividade de grãos (Kg ha</a:t>
            </a:r>
            <a:r>
              <a:rPr lang="pt-BR" sz="3200" b="1" baseline="30000" dirty="0" smtClean="0"/>
              <a:t>-1</a:t>
            </a:r>
            <a:r>
              <a:rPr lang="pt-BR" sz="3200" b="1" dirty="0" smtClean="0"/>
              <a:t>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3757"/>
              </p:ext>
            </p:extLst>
          </p:nvPr>
        </p:nvGraphicFramePr>
        <p:xfrm>
          <a:off x="9236149" y="159992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6784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09428"/>
              </p:ext>
            </p:extLst>
          </p:nvPr>
        </p:nvGraphicFramePr>
        <p:xfrm>
          <a:off x="1168407" y="152904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39891"/>
                  </p:ext>
                </p:extLst>
              </p:nvPr>
            </p:nvGraphicFramePr>
            <p:xfrm>
              <a:off x="990600" y="3248068"/>
              <a:ext cx="10009582" cy="317972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93605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5616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2399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39891"/>
                  </p:ext>
                </p:extLst>
              </p:nvPr>
            </p:nvGraphicFramePr>
            <p:xfrm>
              <a:off x="990600" y="3248068"/>
              <a:ext cx="10009582" cy="317972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93605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5616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1205" r="-166047" b="-5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1205" r="-61174" b="-5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60870" r="-166047" b="-2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60870" r="-61174" b="-2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1152" t="-60870" r="-743" b="-224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2399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207477" r="-166047" b="-189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207477" r="-61174" b="-189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1152" t="-207477" r="-743" b="-1897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(b-1)*(r-1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278814" r="-166047" b="-7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278814" r="-61174" b="-7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580519" r="-1660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05269"/>
              </p:ext>
            </p:extLst>
          </p:nvPr>
        </p:nvGraphicFramePr>
        <p:xfrm>
          <a:off x="2581304" y="1124831"/>
          <a:ext cx="6828174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686382.2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343191.10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1.762126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0308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17564522.7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1951613.63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10.02063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3505673.8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194759.66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21756578.7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8370827" y="252801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827" y="252801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5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578565"/>
                  </p:ext>
                </p:extLst>
              </p:nvPr>
            </p:nvGraphicFramePr>
            <p:xfrm>
              <a:off x="138878" y="110278"/>
              <a:ext cx="10944000" cy="4544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𝐭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𝟏𝟑𝟒𝟕𝟔𝟑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𝟏𝟖𝟔𝟖𝟖𝟎𝟎𝟏𝟖𝟓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578565"/>
                  </p:ext>
                </p:extLst>
              </p:nvPr>
            </p:nvGraphicFramePr>
            <p:xfrm>
              <a:off x="138878" y="110278"/>
              <a:ext cx="10944000" cy="4544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2209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41509" r="-200593" b="-57169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33531" t="-41509" r="-100593" b="-57169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33531" t="-41509" r="-593" b="-571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220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68" t="-380000" r="-561397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380000" r="-200593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33531" t="-380000" r="-100593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33531" t="-380000" r="-593" b="-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64306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68" t="-611321" r="-56139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611321" r="-200593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02453" y="4728273"/>
                <a:ext cx="4915352" cy="63004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=5427+5979+5396=16802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3" y="4728273"/>
                <a:ext cx="4915352" cy="630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9751" y="6073004"/>
                <a:ext cx="6260668" cy="60567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 +3719+…+4844 =46011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6073004"/>
                <a:ext cx="6260668" cy="605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9751" y="5420490"/>
                <a:ext cx="6049494" cy="62747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=5427+5979+…+4750=134763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5420490"/>
                <a:ext cx="6049494" cy="627479"/>
              </a:xfrm>
              <a:prstGeom prst="rect">
                <a:avLst/>
              </a:prstGeom>
              <a:blipFill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286847" y="4809232"/>
                <a:ext cx="4012018" cy="6112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16802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=5600,667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47" y="4809232"/>
                <a:ext cx="4012018" cy="61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286847" y="5531894"/>
                <a:ext cx="4260111" cy="541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10,3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=4492,1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47" y="5531894"/>
                <a:ext cx="4260111" cy="541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8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134763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1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=627125451−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21756578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659148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4" t="-1754" r="-268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293" t="-349655" r="-333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134763²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18161066169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1121" r="-108150" b="-58411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41121" r="-583" b="-584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395385" r="-67771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395385" r="-10815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395385" r="-583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495385" r="-677711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95385" r="-10815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1868800185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=17564522,7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1" t="-1754" r="-302" b="-11070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345" t="-373793" r="-375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dirty="0">
                              <a:latin typeface="Cambria Math" panose="02040503050406030204" pitchFamily="18" charset="0"/>
                            </a:rPr>
                            <m:t>6060552545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686382,2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697697" y="5353511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142978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686382,2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343191,1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343191,1 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=1,76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17564522,7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=1951613,63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1951613,63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=10,02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=194759,66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142978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838" t="-735" r="-943919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735" r="-151712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100735" r="-151712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100735" r="-87528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200735" r="-151712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200735" r="-87528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 =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300735" r="-151712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9409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134982"/>
              </p:ext>
            </p:extLst>
          </p:nvPr>
        </p:nvGraphicFramePr>
        <p:xfrm>
          <a:off x="1516911" y="124192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7660"/>
              </p:ext>
            </p:extLst>
          </p:nvPr>
        </p:nvGraphicFramePr>
        <p:xfrm>
          <a:off x="6600497" y="124192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  <m:r>
                              <m:rPr>
                                <m:nor/>
                              </m:rPr>
                              <a:rPr lang="pt-BR" sz="2400" dirty="0">
                                <a:solidFill>
                                  <a:srgbClr val="000000"/>
                                </a:solidFill>
                                <a:latin typeface="Calibri" panose="020F0502020204030204" pitchFamily="34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4492,1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=9,82%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=254,794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sz="2400" dirty="0" smtClean="0"/>
                  <a:t>Eficiência relativa:  </a:t>
                </a:r>
                <a:endParaRPr lang="pt-BR" sz="20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2∗343191,1+27∗194759,66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19∗194759,66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=1,05256</m:t>
                      </m:r>
                    </m:oMath>
                  </m:oMathPara>
                </a14:m>
                <a:endParaRPr lang="pt-BR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1,76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315" t="-101695" r="-100000" b="-6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dirty="0" smtClean="0"/>
                  <a:t>Conclusão</a:t>
                </a:r>
                <a:endParaRPr lang="pt-BR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</a:t>
                </a:r>
                <a:r>
                  <a:rPr lang="pt-BR" sz="2000" dirty="0"/>
                  <a:t>de blocos</a:t>
                </a:r>
                <a:r>
                  <a:rPr lang="pt-BR" sz="2000" dirty="0" smtClean="0"/>
                  <a:t>: F não significativo, ou seja, a </a:t>
                </a:r>
                <a:r>
                  <a:rPr lang="pt-BR" sz="2000" dirty="0"/>
                  <a:t>variância </a:t>
                </a:r>
                <a:r>
                  <a:rPr lang="pt-BR" sz="2000" dirty="0" smtClean="0"/>
                  <a:t>devido ao efeito de </a:t>
                </a:r>
                <a:r>
                  <a:rPr lang="pt-BR" sz="2000" dirty="0"/>
                  <a:t>blocos </a:t>
                </a:r>
                <a:r>
                  <a:rPr lang="pt-BR" sz="2000" dirty="0" smtClean="0"/>
                  <a:t>é </a:t>
                </a:r>
                <a:r>
                  <a:rPr lang="pt-BR" sz="2000" dirty="0"/>
                  <a:t>igual a </a:t>
                </a:r>
                <a:r>
                  <a:rPr lang="pt-BR" sz="2000" dirty="0" smtClean="0"/>
                  <a:t>0 </a:t>
                </a:r>
                <a:r>
                  <a:rPr lang="pt-BR" sz="2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/>
                  <a:t>). </a:t>
                </a:r>
                <a:r>
                  <a:rPr lang="pt-BR" sz="2000" dirty="0"/>
                  <a:t>Não se faz necessário o uso de delineamento de blocos </a:t>
                </a:r>
                <a:r>
                  <a:rPr lang="pt-BR" sz="2000" dirty="0" err="1"/>
                  <a:t>casualizados</a:t>
                </a:r>
                <a:r>
                  <a:rPr lang="pt-BR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de tratamento: F significativo a 1% de probabilidade, ou seja, rejeita H</a:t>
                </a:r>
                <a:r>
                  <a:rPr lang="pt-BR" sz="2000" baseline="-25000" dirty="0" smtClean="0"/>
                  <a:t>0</a:t>
                </a:r>
                <a:r>
                  <a:rPr lang="pt-BR" sz="2000" dirty="0"/>
                  <a:t>: m</a:t>
                </a:r>
                <a:r>
                  <a:rPr lang="pt-BR" sz="2000" baseline="-25000" dirty="0"/>
                  <a:t>1</a:t>
                </a:r>
                <a:r>
                  <a:rPr lang="pt-BR" sz="2000" dirty="0"/>
                  <a:t> =</a:t>
                </a:r>
                <a:r>
                  <a:rPr lang="pt-BR" sz="2000" baseline="-25000" dirty="0"/>
                  <a:t> </a:t>
                </a:r>
                <a:r>
                  <a:rPr lang="pt-BR" sz="2000" dirty="0"/>
                  <a:t>m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 = </a:t>
                </a:r>
                <a:r>
                  <a:rPr lang="pt-BR" sz="2000" dirty="0" smtClean="0"/>
                  <a:t>... </a:t>
                </a:r>
                <a:r>
                  <a:rPr lang="pt-BR" sz="2000" dirty="0"/>
                  <a:t>=</a:t>
                </a:r>
                <a:r>
                  <a:rPr lang="pt-BR" sz="2000" baseline="-25000" dirty="0"/>
                  <a:t> </a:t>
                </a:r>
                <a:r>
                  <a:rPr lang="pt-BR" sz="2000" dirty="0" smtClean="0"/>
                  <a:t>m</a:t>
                </a:r>
                <a:r>
                  <a:rPr lang="pt-BR" sz="2000" baseline="-25000" dirty="0" smtClean="0"/>
                  <a:t>10 </a:t>
                </a:r>
                <a:r>
                  <a:rPr lang="pt-BR" sz="2000" dirty="0" smtClean="0"/>
                  <a:t>. Portanto, pelo </a:t>
                </a:r>
                <a:r>
                  <a:rPr lang="pt-BR" sz="2000" dirty="0"/>
                  <a:t>menos </a:t>
                </a:r>
                <a:r>
                  <a:rPr lang="pt-BR" sz="2000" dirty="0" smtClean="0"/>
                  <a:t>uma das cultivares apresentou média diferente </a:t>
                </a:r>
                <a:r>
                  <a:rPr lang="pt-BR" sz="2000" dirty="0"/>
                  <a:t>das </a:t>
                </a:r>
                <a:r>
                  <a:rPr lang="pt-BR" sz="2000" dirty="0" smtClean="0"/>
                  <a:t>demais.</a:t>
                </a:r>
                <a:endParaRPr lang="pt-BR" sz="2000" baseline="-25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  <a:blipFill>
                <a:blip r:embed="rId4"/>
                <a:stretch>
                  <a:fillRect l="-849" t="-2888" r="-531" b="-64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711812" y="932928"/>
            <a:ext cx="66479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2795788" y="4418459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DBC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3312"/>
              </p:ext>
            </p:extLst>
          </p:nvPr>
        </p:nvGraphicFramePr>
        <p:xfrm>
          <a:off x="3997844" y="2798122"/>
          <a:ext cx="3420000" cy="215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88342" y="1782459"/>
            <a:ext cx="6647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Resumo da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18483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2,104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5600.67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5064.580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6136.75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4024.33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3488.247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4560.42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3972.33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5222.33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4686.247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4517.67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3981.580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5053.75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3052.00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2515.914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3588.09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4427.33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3891.247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4963.42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3923.67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3387.580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4459.75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5583.33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5047.247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6119.42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4597.33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4061.247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5133.42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2,104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536,09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91" y="2043383"/>
            <a:ext cx="9581374" cy="33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0" y="2062716"/>
            <a:ext cx="6167715" cy="3335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3" y="2493304"/>
            <a:ext cx="4747659" cy="2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" y="1077433"/>
            <a:ext cx="11194979" cy="55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8312890" y="521430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08308" y="52143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496644" y="52143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077892" y="5214303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666227" y="52143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8475918" y="5239115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869920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9074886" y="523556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298169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65258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987587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0258644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0481927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082925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105254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8295167" y="18300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8890585" y="18300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9478921" y="1830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063711" y="183000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652046" y="1830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28" name="Conector reto 27"/>
          <p:cNvCxnSpPr/>
          <p:nvPr/>
        </p:nvCxnSpPr>
        <p:spPr>
          <a:xfrm>
            <a:off x="10822167" y="1885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1045450" y="1889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025155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1047483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968448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990776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07488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29816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845819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868147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0654271" y="6399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10070461" y="6045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489073" y="5336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93509" y="5336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42" name="Retângulo 41"/>
          <p:cNvSpPr/>
          <p:nvPr/>
        </p:nvSpPr>
        <p:spPr>
          <a:xfrm>
            <a:off x="8301641" y="53361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3" name="Conector reto 42"/>
          <p:cNvCxnSpPr/>
          <p:nvPr/>
        </p:nvCxnSpPr>
        <p:spPr>
          <a:xfrm>
            <a:off x="8485933" y="1234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8709216" y="1269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9045905" y="1198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9269188" y="1234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9666278" y="1163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9889561" y="1198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10229947" y="134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453230" y="1376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10827929" y="1376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11051212" y="1411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/>
          <p:cNvSpPr/>
          <p:nvPr/>
        </p:nvSpPr>
        <p:spPr>
          <a:xfrm>
            <a:off x="8285419" y="351349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54" name="Conector reto 53"/>
          <p:cNvCxnSpPr/>
          <p:nvPr/>
        </p:nvCxnSpPr>
        <p:spPr>
          <a:xfrm>
            <a:off x="8476798" y="35382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8700081" y="35418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10657367" y="350600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57" name="Retângulo 56"/>
          <p:cNvSpPr/>
          <p:nvPr/>
        </p:nvSpPr>
        <p:spPr>
          <a:xfrm>
            <a:off x="10069022" y="3506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9475115" y="350600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59" name="Retângulo 58"/>
          <p:cNvSpPr/>
          <p:nvPr/>
        </p:nvSpPr>
        <p:spPr>
          <a:xfrm>
            <a:off x="8883826" y="35111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60" name="Conector reto 59"/>
          <p:cNvCxnSpPr/>
          <p:nvPr/>
        </p:nvCxnSpPr>
        <p:spPr>
          <a:xfrm>
            <a:off x="10834567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11057850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10232050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10455333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9638142" y="35343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9861425" y="35379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9039764" y="3532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9263047" y="3535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67"/>
          <p:cNvSpPr/>
          <p:nvPr/>
        </p:nvSpPr>
        <p:spPr>
          <a:xfrm>
            <a:off x="3343938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69" name="Conector reto 68"/>
          <p:cNvCxnSpPr/>
          <p:nvPr/>
        </p:nvCxnSpPr>
        <p:spPr>
          <a:xfrm>
            <a:off x="3535317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3758600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976428" y="35237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571846" y="35237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73" name="Retângulo 72"/>
          <p:cNvSpPr/>
          <p:nvPr/>
        </p:nvSpPr>
        <p:spPr>
          <a:xfrm>
            <a:off x="2160182" y="352372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74" name="Retângulo 73"/>
          <p:cNvSpPr/>
          <p:nvPr/>
        </p:nvSpPr>
        <p:spPr>
          <a:xfrm>
            <a:off x="2744972" y="35237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75" name="Retângulo 74"/>
          <p:cNvSpPr/>
          <p:nvPr/>
        </p:nvSpPr>
        <p:spPr>
          <a:xfrm>
            <a:off x="3333307" y="35237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990601" y="1826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77" name="Retângulo 76"/>
          <p:cNvSpPr/>
          <p:nvPr/>
        </p:nvSpPr>
        <p:spPr>
          <a:xfrm>
            <a:off x="1586019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174355" y="182646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2755603" y="1826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0" name="Retângulo 79"/>
          <p:cNvSpPr/>
          <p:nvPr/>
        </p:nvSpPr>
        <p:spPr>
          <a:xfrm>
            <a:off x="3343938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976428" y="5214302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82" name="Retângulo 81"/>
          <p:cNvSpPr/>
          <p:nvPr/>
        </p:nvSpPr>
        <p:spPr>
          <a:xfrm>
            <a:off x="1571846" y="5214302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2160182" y="521430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741430" y="521430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3329765" y="5214302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990601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1586019" y="12129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2174355" y="12130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2755603" y="121298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90" name="Conector reto 89"/>
          <p:cNvCxnSpPr/>
          <p:nvPr/>
        </p:nvCxnSpPr>
        <p:spPr>
          <a:xfrm>
            <a:off x="113945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136273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1738424" y="52355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1961707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231612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253940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2922182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3145465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349279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371607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1167801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1391084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1749047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972330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2337382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2560665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2911541" y="1425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3134824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3528230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3751513" y="190008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07999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131282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2351560" y="1889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574843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1745505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1968788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1164259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387542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3503428" y="35796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3726711" y="35831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293281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315609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236574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258902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75614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197942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13945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136273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4294158" y="-44521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0" name="Conector de Seta Reta 129"/>
          <p:cNvCxnSpPr/>
          <p:nvPr/>
        </p:nvCxnSpPr>
        <p:spPr>
          <a:xfrm>
            <a:off x="4233566" y="118469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/>
          <p:cNvSpPr txBox="1"/>
          <p:nvPr/>
        </p:nvSpPr>
        <p:spPr>
          <a:xfrm>
            <a:off x="4294158" y="597275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3" name="CaixaDeTexto 132"/>
          <p:cNvSpPr txBox="1"/>
          <p:nvPr/>
        </p:nvSpPr>
        <p:spPr>
          <a:xfrm>
            <a:off x="7482745" y="-493542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4" name="Conector de Seta Reta 133"/>
          <p:cNvCxnSpPr/>
          <p:nvPr/>
        </p:nvCxnSpPr>
        <p:spPr>
          <a:xfrm>
            <a:off x="8022686" y="60456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/>
          <p:cNvSpPr txBox="1"/>
          <p:nvPr/>
        </p:nvSpPr>
        <p:spPr>
          <a:xfrm>
            <a:off x="7311101" y="596539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210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9" y="365125"/>
            <a:ext cx="11373393" cy="1325563"/>
          </a:xfrm>
        </p:spPr>
        <p:txBody>
          <a:bodyPr/>
          <a:lstStyle/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</a:t>
            </a:r>
            <a:r>
              <a:rPr lang="pt-BR" dirty="0" err="1" smtClean="0"/>
              <a:t>Casualizado</a:t>
            </a:r>
            <a:r>
              <a:rPr lang="pt-BR" dirty="0" smtClean="0"/>
              <a:t> (DBC)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Melhor controle da variação ambiental que incide sobre os tratamentos – Aumento da precisão experimental.</a:t>
            </a:r>
          </a:p>
          <a:p>
            <a:pPr marL="914400" lvl="2" indent="0" algn="just">
              <a:buNone/>
            </a:pPr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Sensível a perda de dados – desbalanceamento estatístico</a:t>
            </a:r>
          </a:p>
          <a:p>
            <a:pPr lvl="1" algn="just"/>
            <a:r>
              <a:rPr lang="pt-BR" dirty="0" smtClean="0"/>
              <a:t>Sensível ao aumento do número de tratamentos - Redução da precisão experimental com o aumento do número de tratamentos.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de blocos </a:t>
            </a:r>
            <a:r>
              <a:rPr lang="pt-BR" sz="1800" dirty="0" err="1" smtClean="0">
                <a:solidFill>
                  <a:srgbClr val="0070C0"/>
                </a:solidFill>
              </a:rPr>
              <a:t>casualizados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07528"/>
              </p:ext>
            </p:extLst>
          </p:nvPr>
        </p:nvGraphicFramePr>
        <p:xfrm>
          <a:off x="7712566" y="1201480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5518294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23522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889357" y="52352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2352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23168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10827493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23168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23522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822239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23522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235224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23168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348711" y="523168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25294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30530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2911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12084434" y="5238778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203172" y="469878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263644" y="651689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4569340" y="-240418"/>
            <a:ext cx="7015718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Implantação de um experimento em DBC</a:t>
            </a:r>
            <a:endParaRPr lang="pt-BR" sz="3200" dirty="0"/>
          </a:p>
        </p:txBody>
      </p:sp>
      <p:graphicFrame>
        <p:nvGraphicFramePr>
          <p:cNvPr id="71" name="Tabela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7606"/>
              </p:ext>
            </p:extLst>
          </p:nvPr>
        </p:nvGraphicFramePr>
        <p:xfrm>
          <a:off x="142176" y="108611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cxnSp>
        <p:nvCxnSpPr>
          <p:cNvPr id="72" name="Conector de Seta Reta 71"/>
          <p:cNvCxnSpPr/>
          <p:nvPr/>
        </p:nvCxnSpPr>
        <p:spPr>
          <a:xfrm>
            <a:off x="226821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3164957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6127898" y="5111705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9069576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/>
          <p:cNvSpPr txBox="1"/>
          <p:nvPr/>
        </p:nvSpPr>
        <p:spPr>
          <a:xfrm>
            <a:off x="1253714" y="478484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4167032" y="475873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7126888" y="477345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10039732" y="4767237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626381" y="476723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3539699" y="477345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6364158" y="4758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9143503" y="47613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5585636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585636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4393804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425309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520196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4205092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cxnSp>
        <p:nvCxnSpPr>
          <p:cNvPr id="72" name="Conector de Seta Reta 71"/>
          <p:cNvCxnSpPr/>
          <p:nvPr/>
        </p:nvCxnSpPr>
        <p:spPr>
          <a:xfrm>
            <a:off x="5762848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8700984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>
            <a:off x="5762848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/>
          <p:cNvCxnSpPr/>
          <p:nvPr/>
        </p:nvCxnSpPr>
        <p:spPr>
          <a:xfrm>
            <a:off x="8700984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aixaDeTexto 139"/>
          <p:cNvSpPr txBox="1"/>
          <p:nvPr/>
        </p:nvSpPr>
        <p:spPr>
          <a:xfrm>
            <a:off x="6638256" y="570486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9655678" y="570832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6783896" y="166367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9830641" y="164289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6889186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5" name="CaixaDeTexto 144"/>
          <p:cNvSpPr txBox="1"/>
          <p:nvPr/>
        </p:nvSpPr>
        <p:spPr>
          <a:xfrm>
            <a:off x="9862048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7079585" y="14202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143059" y="13849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8" name="Retângulo 147"/>
          <p:cNvSpPr/>
          <p:nvPr/>
        </p:nvSpPr>
        <p:spPr>
          <a:xfrm>
            <a:off x="11068505" y="399830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49" name="Conector reto 148"/>
          <p:cNvCxnSpPr/>
          <p:nvPr/>
        </p:nvCxnSpPr>
        <p:spPr>
          <a:xfrm>
            <a:off x="11259884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>
            <a:off x="11483167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 150"/>
          <p:cNvSpPr/>
          <p:nvPr/>
        </p:nvSpPr>
        <p:spPr>
          <a:xfrm>
            <a:off x="11070281" y="215532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52" name="Retângulo 151"/>
          <p:cNvSpPr/>
          <p:nvPr/>
        </p:nvSpPr>
        <p:spPr>
          <a:xfrm>
            <a:off x="10486471" y="215886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53" name="Retângulo 152"/>
          <p:cNvSpPr/>
          <p:nvPr/>
        </p:nvSpPr>
        <p:spPr>
          <a:xfrm>
            <a:off x="9917518" y="215886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4" name="Retângulo 153"/>
          <p:cNvSpPr/>
          <p:nvPr/>
        </p:nvSpPr>
        <p:spPr>
          <a:xfrm>
            <a:off x="9321236" y="215886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55" name="Retângulo 154"/>
          <p:cNvSpPr/>
          <p:nvPr/>
        </p:nvSpPr>
        <p:spPr>
          <a:xfrm>
            <a:off x="8728281" y="215886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56" name="Retângulo 155"/>
          <p:cNvSpPr/>
          <p:nvPr/>
        </p:nvSpPr>
        <p:spPr>
          <a:xfrm>
            <a:off x="8133089" y="215886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57" name="Retângulo 156"/>
          <p:cNvSpPr/>
          <p:nvPr/>
        </p:nvSpPr>
        <p:spPr>
          <a:xfrm>
            <a:off x="7549279" y="21553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8" name="Retângulo 157"/>
          <p:cNvSpPr/>
          <p:nvPr/>
        </p:nvSpPr>
        <p:spPr>
          <a:xfrm>
            <a:off x="6967891" y="214823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9" name="Retângulo 158"/>
          <p:cNvSpPr/>
          <p:nvPr/>
        </p:nvSpPr>
        <p:spPr>
          <a:xfrm>
            <a:off x="6372327" y="214823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60" name="Retângulo 159"/>
          <p:cNvSpPr/>
          <p:nvPr/>
        </p:nvSpPr>
        <p:spPr>
          <a:xfrm>
            <a:off x="5780459" y="214823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1" name="Retângulo 160"/>
          <p:cNvSpPr/>
          <p:nvPr/>
        </p:nvSpPr>
        <p:spPr>
          <a:xfrm>
            <a:off x="5777032" y="400184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2" name="Retângulo 161"/>
          <p:cNvSpPr/>
          <p:nvPr/>
        </p:nvSpPr>
        <p:spPr>
          <a:xfrm>
            <a:off x="6372450" y="400184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63" name="Retângulo 162"/>
          <p:cNvSpPr/>
          <p:nvPr/>
        </p:nvSpPr>
        <p:spPr>
          <a:xfrm>
            <a:off x="6960786" y="400184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4" name="Retângulo 163"/>
          <p:cNvSpPr/>
          <p:nvPr/>
        </p:nvSpPr>
        <p:spPr>
          <a:xfrm>
            <a:off x="7542034" y="400184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65" name="Retângulo 164"/>
          <p:cNvSpPr/>
          <p:nvPr/>
        </p:nvSpPr>
        <p:spPr>
          <a:xfrm>
            <a:off x="8130369" y="40018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8715168" y="399830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67" name="Retângulo 166"/>
          <p:cNvSpPr/>
          <p:nvPr/>
        </p:nvSpPr>
        <p:spPr>
          <a:xfrm>
            <a:off x="9310586" y="399830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9898922" y="399830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69" name="Retângulo 168"/>
          <p:cNvSpPr/>
          <p:nvPr/>
        </p:nvSpPr>
        <p:spPr>
          <a:xfrm>
            <a:off x="10480170" y="399830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70" name="Conector reto 169"/>
          <p:cNvCxnSpPr/>
          <p:nvPr/>
        </p:nvCxnSpPr>
        <p:spPr>
          <a:xfrm>
            <a:off x="594006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16334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539028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6762311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711673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>
            <a:off x="734001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>
            <a:off x="7722786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>
            <a:off x="7946069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/>
          <p:nvPr/>
        </p:nvCxnSpPr>
        <p:spPr>
          <a:xfrm>
            <a:off x="829340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>
            <a:off x="851668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>
            <a:off x="8892368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9115651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9473614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9696897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10061949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10285232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10636108" y="40195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10859391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5964751" y="221830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6188034" y="22218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>
            <a:off x="6524723" y="22147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6748006" y="22183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7145096" y="22112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>
            <a:off x="7368379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>
            <a:off x="7708765" y="22289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>
            <a:off x="7932048" y="22324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>
            <a:off x="8306747" y="22324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530030" y="22360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898402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9121685" y="221830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9509078" y="2225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9732361" y="2228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10123082" y="22253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10346365" y="222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10670769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>
            <a:off x="10929493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11233309" y="22218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>
            <a:off x="11456592" y="22254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" name="Tabela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0835"/>
              </p:ext>
            </p:extLst>
          </p:nvPr>
        </p:nvGraphicFramePr>
        <p:xfrm>
          <a:off x="213405" y="1604874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/>
          <p:cNvCxnSpPr/>
          <p:nvPr/>
        </p:nvCxnSpPr>
        <p:spPr>
          <a:xfrm>
            <a:off x="8357187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353643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353643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353643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543260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435159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695194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452883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712918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452883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712918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610600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660216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695657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373829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86602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257797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4157586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145" name="Retângulo 144"/>
          <p:cNvSpPr/>
          <p:nvPr/>
        </p:nvSpPr>
        <p:spPr>
          <a:xfrm>
            <a:off x="5243624" y="519303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6" name="Retângulo 145"/>
          <p:cNvSpPr/>
          <p:nvPr/>
        </p:nvSpPr>
        <p:spPr>
          <a:xfrm>
            <a:off x="5839042" y="51930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47" name="Retângulo 146"/>
          <p:cNvSpPr/>
          <p:nvPr/>
        </p:nvSpPr>
        <p:spPr>
          <a:xfrm>
            <a:off x="6427378" y="519304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8" name="Retângulo 147"/>
          <p:cNvSpPr/>
          <p:nvPr/>
        </p:nvSpPr>
        <p:spPr>
          <a:xfrm>
            <a:off x="7008626" y="519303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49" name="Retângulo 148"/>
          <p:cNvSpPr/>
          <p:nvPr/>
        </p:nvSpPr>
        <p:spPr>
          <a:xfrm>
            <a:off x="7596961" y="51930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>
            <a:off x="5406652" y="5217850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>
            <a:off x="562993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6005620" y="52143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>
            <a:off x="6228903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58332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>
            <a:off x="680660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>
            <a:off x="7189378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7412661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>
            <a:off x="775999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>
            <a:off x="798327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tângulo 159"/>
          <p:cNvSpPr/>
          <p:nvPr/>
        </p:nvSpPr>
        <p:spPr>
          <a:xfrm>
            <a:off x="5225901" y="18087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61" name="Retângulo 160"/>
          <p:cNvSpPr/>
          <p:nvPr/>
        </p:nvSpPr>
        <p:spPr>
          <a:xfrm>
            <a:off x="5821319" y="18087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62" name="Retângulo 161"/>
          <p:cNvSpPr/>
          <p:nvPr/>
        </p:nvSpPr>
        <p:spPr>
          <a:xfrm>
            <a:off x="6409655" y="1808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3" name="Retângulo 162"/>
          <p:cNvSpPr/>
          <p:nvPr/>
        </p:nvSpPr>
        <p:spPr>
          <a:xfrm>
            <a:off x="6994445" y="180873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64" name="Retângulo 163"/>
          <p:cNvSpPr/>
          <p:nvPr/>
        </p:nvSpPr>
        <p:spPr>
          <a:xfrm>
            <a:off x="7582780" y="1808739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165" name="Conector reto 164"/>
          <p:cNvCxnSpPr/>
          <p:nvPr/>
        </p:nvCxnSpPr>
        <p:spPr>
          <a:xfrm>
            <a:off x="7752901" y="18646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976184" y="18681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18228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>
            <a:off x="740557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>
            <a:off x="661521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>
            <a:off x="683850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00561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22890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538892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561221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ângulo 174"/>
          <p:cNvSpPr/>
          <p:nvPr/>
        </p:nvSpPr>
        <p:spPr>
          <a:xfrm>
            <a:off x="7585005" y="4273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76" name="Retângulo 175"/>
          <p:cNvSpPr/>
          <p:nvPr/>
        </p:nvSpPr>
        <p:spPr>
          <a:xfrm>
            <a:off x="7001195" y="3919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6419807" y="3209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5824243" y="320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79" name="Retângulo 178"/>
          <p:cNvSpPr/>
          <p:nvPr/>
        </p:nvSpPr>
        <p:spPr>
          <a:xfrm>
            <a:off x="5232375" y="320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0" name="Conector reto 179"/>
          <p:cNvCxnSpPr/>
          <p:nvPr/>
        </p:nvCxnSpPr>
        <p:spPr>
          <a:xfrm>
            <a:off x="5416667" y="1021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5639950" y="1057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5976639" y="98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6199922" y="10217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6597012" y="950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6820295" y="986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7160681" y="11280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7383964" y="1163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7758663" y="1163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7981946" y="1198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tângulo 189"/>
          <p:cNvSpPr/>
          <p:nvPr/>
        </p:nvSpPr>
        <p:spPr>
          <a:xfrm>
            <a:off x="5216153" y="349222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91" name="Conector reto 190"/>
          <p:cNvCxnSpPr/>
          <p:nvPr/>
        </p:nvCxnSpPr>
        <p:spPr>
          <a:xfrm>
            <a:off x="5407532" y="35170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5630815" y="35205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tângulo 192"/>
          <p:cNvSpPr/>
          <p:nvPr/>
        </p:nvSpPr>
        <p:spPr>
          <a:xfrm>
            <a:off x="7588101" y="3484740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94" name="Retângulo 193"/>
          <p:cNvSpPr/>
          <p:nvPr/>
        </p:nvSpPr>
        <p:spPr>
          <a:xfrm>
            <a:off x="6999756" y="3484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5" name="Retângulo 194"/>
          <p:cNvSpPr/>
          <p:nvPr/>
        </p:nvSpPr>
        <p:spPr>
          <a:xfrm>
            <a:off x="6405849" y="34847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96" name="Retângulo 195"/>
          <p:cNvSpPr/>
          <p:nvPr/>
        </p:nvSpPr>
        <p:spPr>
          <a:xfrm>
            <a:off x="5814560" y="348988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97" name="Conector reto 196"/>
          <p:cNvCxnSpPr/>
          <p:nvPr/>
        </p:nvCxnSpPr>
        <p:spPr>
          <a:xfrm>
            <a:off x="7765301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7988584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7162784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7386067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6568876" y="35130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6792159" y="35166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5970498" y="351113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6193781" y="35146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aixaDeTexto 204"/>
          <p:cNvSpPr txBox="1"/>
          <p:nvPr/>
        </p:nvSpPr>
        <p:spPr>
          <a:xfrm>
            <a:off x="4599234" y="62852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6" name="CaixaDeTexto 205"/>
          <p:cNvSpPr txBox="1"/>
          <p:nvPr/>
        </p:nvSpPr>
        <p:spPr>
          <a:xfrm>
            <a:off x="4614452" y="241715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4636512" y="41140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208" name="CaixaDeTexto 207"/>
          <p:cNvSpPr txBox="1"/>
          <p:nvPr/>
        </p:nvSpPr>
        <p:spPr>
          <a:xfrm>
            <a:off x="4603716" y="57823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2823</Words>
  <Application>Microsoft Office PowerPoint</Application>
  <PresentationFormat>Widescreen</PresentationFormat>
  <Paragraphs>1896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Tema do Office</vt:lpstr>
      <vt:lpstr>Delineamento de Blocos Casualizados  </vt:lpstr>
      <vt:lpstr>Apresentação do PowerPoint</vt:lpstr>
      <vt:lpstr>DIC vs DBC</vt:lpstr>
      <vt:lpstr>DIC vs DBC</vt:lpstr>
      <vt:lpstr>Delineamento de Blocos Casualizados Casualizado (DBC)</vt:lpstr>
      <vt:lpstr>Implantação de um experimento em DBC Campo</vt:lpstr>
      <vt:lpstr>Implantação de um experimento em DBC</vt:lpstr>
      <vt:lpstr>Implantação de um experimento em DBC</vt:lpstr>
      <vt:lpstr>Apresentação do PowerPoint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Análise de Variância - ANOVA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DBC  Avaliação de 10 cultivares de arroz quanto a produtividade de grãos (Kg ha-1)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Apresentação do PowerPoint</vt:lpstr>
      <vt:lpstr>Resumo da ANOVA - DBC</vt:lpstr>
      <vt:lpstr>Intervalo de Confiança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168</cp:revision>
  <dcterms:created xsi:type="dcterms:W3CDTF">2019-07-03T18:21:47Z</dcterms:created>
  <dcterms:modified xsi:type="dcterms:W3CDTF">2019-07-26T00:05:12Z</dcterms:modified>
</cp:coreProperties>
</file>